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embeddedFontLst>
    <p:embeddedFont>
      <p:font typeface="Helvetica Neue" panose="02000503000000020004" pitchFamily="2" charset="0"/>
      <p:regular r:id="rId10"/>
      <p:bold r:id="rId11"/>
      <p:italic r:id="rId12"/>
      <p:boldItalic r:id="rId1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000000"/>
          </p15:clr>
        </p15:guide>
        <p15:guide id="2" pos="3840">
          <p15:clr>
            <a:srgbClr val="000000"/>
          </p15:clr>
        </p15:guide>
      </p15:sldGuideLst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7" roundtripDataSignature="AMtx7mj27u3BvSE2v0zzrjaO1H5tYj3vK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67"/>
  </p:normalViewPr>
  <p:slideViewPr>
    <p:cSldViewPr snapToGrid="0">
      <p:cViewPr varScale="1">
        <p:scale>
          <a:sx n="97" d="100"/>
          <a:sy n="97" d="100"/>
        </p:scale>
        <p:origin x="256" y="2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customschemas.google.com/relationships/presentationmetadata" Target="metadata"/><Relationship Id="rId2" Type="http://schemas.openxmlformats.org/officeDocument/2006/relationships/slide" Target="slides/slide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0" Type="http://schemas.openxmlformats.org/officeDocument/2006/relationships/font" Target="fonts/font1.fntdata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11" name="Google Shape;21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18" name="Google Shape;218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080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5895"/>
              <a:buNone/>
            </a:pPr>
            <a:r>
              <a:rPr lang="en-GB" sz="1100"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0"/>
                  </a:ext>
                </a:extLst>
              </a:rPr>
              <a:t>Spontaneous tracing comprises many instances of family tracing and reunification</a:t>
            </a:r>
            <a:endParaRPr sz="11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5080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5895"/>
              <a:buNone/>
            </a:pPr>
            <a:r>
              <a:rPr lang="en-GB" sz="1100"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1"/>
                  </a:ext>
                </a:extLst>
              </a:rPr>
              <a:t>Organizations should support existing tracing practices where they do not pose a risk to UASC. To support existing tracing practices:</a:t>
            </a:r>
            <a:endParaRPr sz="1100">
              <a:solidFill>
                <a:srgbClr val="545554"/>
              </a:solidFill>
              <a:latin typeface="Helvetica Neue"/>
              <a:ea typeface="Helvetica Neue"/>
              <a:cs typeface="Helvetica Neue"/>
              <a:sym typeface="Helvetica Neue"/>
              <a:extLst>
                <a:ext uri="http://customooxmlschemas.google.com/">
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2"/>
                </a:ext>
              </a:extLst>
            </a:endParaRPr>
          </a:p>
          <a:p>
            <a:pPr marL="5080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None/>
            </a:pPr>
            <a:endParaRPr sz="1100">
              <a:latin typeface="Helvetica Neue"/>
              <a:ea typeface="Helvetica Neue"/>
              <a:cs typeface="Helvetica Neue"/>
              <a:sym typeface="Helvetica Neue"/>
              <a:extLst>
                <a:ext uri="http://customooxmlschemas.google.com/">
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3"/>
                </a:ext>
              </a:extLst>
            </a:endParaRPr>
          </a:p>
          <a:p>
            <a:pPr marL="457200" lvl="0" indent="-322421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388C5"/>
              </a:buClr>
              <a:buSzPts val="1100"/>
              <a:buChar char="•"/>
            </a:pPr>
            <a:r>
              <a:rPr lang="en-GB" sz="1100"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4"/>
                  </a:ext>
                </a:extLst>
              </a:rPr>
              <a:t>Ensure regular communication (and referrals, where needed) with community leaders undertaking spontaneous tracing.</a:t>
            </a:r>
            <a:br>
              <a:rPr lang="en-GB" sz="1100"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4"/>
                  </a:ext>
                </a:extLst>
              </a:rPr>
            </a:br>
            <a:endParaRPr sz="1100">
              <a:latin typeface="Helvetica Neue"/>
              <a:ea typeface="Helvetica Neue"/>
              <a:cs typeface="Helvetica Neue"/>
              <a:sym typeface="Helvetica Neue"/>
              <a:extLst>
                <a:ext uri="http://customooxmlschemas.google.com/">
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5"/>
                </a:ext>
              </a:extLst>
            </a:endParaRPr>
          </a:p>
          <a:p>
            <a:pPr marL="457200" lvl="0" indent="-322421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388C5"/>
              </a:buClr>
              <a:buSzPts val="1100"/>
              <a:buChar char="•"/>
            </a:pPr>
            <a:r>
              <a:rPr lang="en-GB" sz="1100"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6"/>
                  </a:ext>
                </a:extLst>
              </a:rPr>
              <a:t>Ask community leaders and clan elders to be focal points for community- based tracing, so that they can support inquiries into the whereabouts of relatives from those communities or clans. </a:t>
            </a:r>
            <a:br>
              <a:rPr lang="en-GB" sz="1100"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6"/>
                  </a:ext>
                </a:extLst>
              </a:rPr>
            </a:br>
            <a:endParaRPr sz="1100">
              <a:latin typeface="Helvetica Neue"/>
              <a:ea typeface="Helvetica Neue"/>
              <a:cs typeface="Helvetica Neue"/>
              <a:sym typeface="Helvetica Neue"/>
              <a:extLst>
                <a:ext uri="http://customooxmlschemas.google.com/">
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7"/>
                </a:ext>
              </a:extLst>
            </a:endParaRPr>
          </a:p>
          <a:p>
            <a:pPr marL="457200" lvl="0" indent="-322421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388C5"/>
              </a:buClr>
              <a:buSzPts val="1100"/>
              <a:buChar char="•"/>
            </a:pPr>
            <a:r>
              <a:rPr lang="en-GB" sz="1100"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8"/>
                  </a:ext>
                </a:extLst>
              </a:rPr>
              <a:t>Connecting communities or children with resources to facilitate tracing – for example, by providing a phone or phone credit to a child or community focal point who can help make or receive calls for children and their families </a:t>
            </a:r>
            <a:endParaRPr sz="1100">
              <a:solidFill>
                <a:srgbClr val="545554"/>
              </a:solidFill>
              <a:latin typeface="Helvetica Neue"/>
              <a:ea typeface="Helvetica Neue"/>
              <a:cs typeface="Helvetica Neue"/>
              <a:sym typeface="Helvetica Neue"/>
              <a:extLst>
                <a:ext uri="http://customooxmlschemas.google.com/">
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9"/>
                </a:ext>
              </a:extLst>
            </a:endParaRPr>
          </a:p>
          <a:p>
            <a:pPr marL="5080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100"/>
              <a:buFont typeface="Arial"/>
              <a:buNone/>
            </a:pPr>
            <a:endParaRPr sz="1100">
              <a:latin typeface="Helvetica Neue"/>
              <a:ea typeface="Helvetica Neue"/>
              <a:cs typeface="Helvetica Neue"/>
              <a:sym typeface="Helvetica Neue"/>
              <a:extLst>
                <a:ext uri="http://customooxmlschemas.google.com/">
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10"/>
                </a:ext>
              </a:extLst>
            </a:endParaRPr>
          </a:p>
          <a:p>
            <a:pPr marL="457200" lvl="0" indent="-29845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388C5"/>
              </a:buClr>
              <a:buSzPts val="1100"/>
              <a:buChar char="•"/>
            </a:pPr>
            <a:r>
              <a:rPr lang="en-GB" sz="1100"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11"/>
                  </a:ext>
                </a:extLst>
              </a:rPr>
              <a:t>Organisations should work closely with communities, where possible, to ensure complementary methods, avoid parallel processes of family tracing and make linkages between formal and informal methods  </a:t>
            </a:r>
            <a:endParaRPr sz="1100">
              <a:solidFill>
                <a:srgbClr val="54555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5080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895"/>
              <a:buFont typeface="Arial"/>
              <a:buNone/>
            </a:pPr>
            <a:endParaRPr sz="11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24" name="Google Shape;224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2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30" name="Google Shape;230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37" name="Google Shape;237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2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43" name="Google Shape;243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53" name="Google Shape;253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Green Background">
  <p:cSld name="Cover - Green Background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3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5CD7A">
              <a:alpha val="72549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" name="Google Shape;14;p35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" name="Google Shape;15;p35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" name="Google Shape;16;p35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Purple">
  <p:cSld name="Title &amp; Text - Purple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46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Font typeface="Helvetica Neue"/>
              <a:buNone/>
              <a:defRPr sz="3600" b="1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67" name="Google Shape;67;p46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68" name="Google Shape;68;p46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3"/>
          </a:solidFill>
          <a:ln w="1270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" name="Google Shape;69;p46"/>
          <p:cNvSpPr txBox="1">
            <a:spLocks noGrp="1"/>
          </p:cNvSpPr>
          <p:nvPr>
            <p:ph type="body" idx="1"/>
          </p:nvPr>
        </p:nvSpPr>
        <p:spPr>
          <a:xfrm>
            <a:off x="656022" y="1971675"/>
            <a:ext cx="10820015" cy="485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0" name="Google Shape;70;p46"/>
          <p:cNvSpPr txBox="1">
            <a:spLocks noGrp="1"/>
          </p:cNvSpPr>
          <p:nvPr>
            <p:ph type="body" idx="2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Teal">
  <p:cSld name="Title &amp; Text - Teal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47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Helvetica Neue"/>
              <a:buNone/>
              <a:defRPr sz="3600" b="1">
                <a:solidFill>
                  <a:schemeClr val="accent5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73" name="Google Shape;73;p47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74" name="Google Shape;74;p47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5"/>
          </a:solidFill>
          <a:ln w="1270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" name="Google Shape;75;p47"/>
          <p:cNvSpPr txBox="1">
            <a:spLocks noGrp="1"/>
          </p:cNvSpPr>
          <p:nvPr>
            <p:ph type="body" idx="1"/>
          </p:nvPr>
        </p:nvSpPr>
        <p:spPr>
          <a:xfrm>
            <a:off x="656022" y="1971676"/>
            <a:ext cx="10820015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6" name="Google Shape;76;p47"/>
          <p:cNvSpPr txBox="1">
            <a:spLocks noGrp="1"/>
          </p:cNvSpPr>
          <p:nvPr>
            <p:ph type="body" idx="2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 - Blue">
  <p:cSld name="Title &amp; Text with Dots - Blue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" name="Google Shape;78;p48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79" name="Google Shape;79;p48"/>
            <p:cNvPicPr preferRelativeResize="0"/>
            <p:nvPr/>
          </p:nvPicPr>
          <p:blipFill rotWithShape="1">
            <a:blip r:embed="rId2">
              <a:alphaModFix amt="20000"/>
            </a:blip>
            <a:srcRect l="59835" t="10673" r="12104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0" name="Google Shape;80;p48"/>
            <p:cNvPicPr preferRelativeResize="0"/>
            <p:nvPr/>
          </p:nvPicPr>
          <p:blipFill rotWithShape="1">
            <a:blip r:embed="rId2">
              <a:alphaModFix amt="20000"/>
            </a:blip>
            <a:srcRect l="60063" t="10673" r="11952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81" name="Google Shape;81;p48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Helvetica Neue"/>
              <a:buNone/>
              <a:defRPr sz="3600" b="1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48"/>
          <p:cNvSpPr txBox="1">
            <a:spLocks noGrp="1"/>
          </p:cNvSpPr>
          <p:nvPr>
            <p:ph type="body" idx="1"/>
          </p:nvPr>
        </p:nvSpPr>
        <p:spPr>
          <a:xfrm>
            <a:off x="656023" y="1690688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3" name="Google Shape;83;p48"/>
          <p:cNvSpPr txBox="1">
            <a:spLocks noGrp="1"/>
          </p:cNvSpPr>
          <p:nvPr>
            <p:ph type="body" idx="2"/>
          </p:nvPr>
        </p:nvSpPr>
        <p:spPr>
          <a:xfrm>
            <a:off x="656022" y="2333626"/>
            <a:ext cx="10820015" cy="37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 - Purple">
  <p:cSld name="Title &amp; Text with Dots - Purple"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5" name="Google Shape;85;p49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86" name="Google Shape;86;p49"/>
            <p:cNvPicPr preferRelativeResize="0"/>
            <p:nvPr/>
          </p:nvPicPr>
          <p:blipFill rotWithShape="1">
            <a:blip r:embed="rId2">
              <a:alphaModFix amt="20000"/>
            </a:blip>
            <a:srcRect l="59835" t="10673" r="12104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7" name="Google Shape;87;p49"/>
            <p:cNvPicPr preferRelativeResize="0"/>
            <p:nvPr/>
          </p:nvPicPr>
          <p:blipFill rotWithShape="1">
            <a:blip r:embed="rId2">
              <a:alphaModFix amt="20000"/>
            </a:blip>
            <a:srcRect l="60063" t="10673" r="11952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88" name="Google Shape;88;p49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Font typeface="Helvetica Neue"/>
              <a:buNone/>
              <a:defRPr sz="3600" b="1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49"/>
          <p:cNvSpPr txBox="1">
            <a:spLocks noGrp="1"/>
          </p:cNvSpPr>
          <p:nvPr>
            <p:ph type="body" idx="1"/>
          </p:nvPr>
        </p:nvSpPr>
        <p:spPr>
          <a:xfrm>
            <a:off x="656022" y="1690688"/>
            <a:ext cx="10820015" cy="485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0" name="Google Shape;90;p49"/>
          <p:cNvSpPr txBox="1">
            <a:spLocks noGrp="1"/>
          </p:cNvSpPr>
          <p:nvPr>
            <p:ph type="body" idx="2"/>
          </p:nvPr>
        </p:nvSpPr>
        <p:spPr>
          <a:xfrm>
            <a:off x="656021" y="2333625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 - Teal">
  <p:cSld name="Title &amp; Text with Dots - Teal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50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Helvetica Neue"/>
              <a:buNone/>
              <a:defRPr sz="3600" b="1">
                <a:solidFill>
                  <a:schemeClr val="accent5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3" name="Google Shape;93;p50"/>
          <p:cNvSpPr txBox="1">
            <a:spLocks noGrp="1"/>
          </p:cNvSpPr>
          <p:nvPr>
            <p:ph type="body" idx="1"/>
          </p:nvPr>
        </p:nvSpPr>
        <p:spPr>
          <a:xfrm>
            <a:off x="656022" y="1690688"/>
            <a:ext cx="10820015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4" name="Google Shape;94;p50"/>
          <p:cNvSpPr txBox="1">
            <a:spLocks noGrp="1"/>
          </p:cNvSpPr>
          <p:nvPr>
            <p:ph type="body" idx="2"/>
          </p:nvPr>
        </p:nvSpPr>
        <p:spPr>
          <a:xfrm>
            <a:off x="656021" y="2333624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grpSp>
        <p:nvGrpSpPr>
          <p:cNvPr id="95" name="Google Shape;95;p50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96" name="Google Shape;96;p50"/>
            <p:cNvPicPr preferRelativeResize="0"/>
            <p:nvPr/>
          </p:nvPicPr>
          <p:blipFill rotWithShape="1">
            <a:blip r:embed="rId2">
              <a:alphaModFix amt="20000"/>
            </a:blip>
            <a:srcRect l="59835" t="10673" r="12104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7" name="Google Shape;97;p50"/>
            <p:cNvPicPr preferRelativeResize="0"/>
            <p:nvPr/>
          </p:nvPicPr>
          <p:blipFill rotWithShape="1">
            <a:blip r:embed="rId2">
              <a:alphaModFix amt="20000"/>
            </a:blip>
            <a:srcRect l="60063" t="10673" r="11952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- Green">
  <p:cSld name="Title &amp; Text with Dots- Green"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9" name="Google Shape;99;p51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100" name="Google Shape;100;p51"/>
            <p:cNvPicPr preferRelativeResize="0"/>
            <p:nvPr/>
          </p:nvPicPr>
          <p:blipFill rotWithShape="1">
            <a:blip r:embed="rId2">
              <a:alphaModFix amt="20000"/>
            </a:blip>
            <a:srcRect l="59835" t="10673" r="12104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1" name="Google Shape;101;p51"/>
            <p:cNvPicPr preferRelativeResize="0"/>
            <p:nvPr/>
          </p:nvPicPr>
          <p:blipFill rotWithShape="1">
            <a:blip r:embed="rId2">
              <a:alphaModFix amt="20000"/>
            </a:blip>
            <a:srcRect l="60063" t="10673" r="11952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02" name="Google Shape;102;p51"/>
          <p:cNvSpPr txBox="1">
            <a:spLocks noGrp="1"/>
          </p:cNvSpPr>
          <p:nvPr>
            <p:ph type="title"/>
          </p:nvPr>
        </p:nvSpPr>
        <p:spPr>
          <a:xfrm>
            <a:off x="656022" y="365125"/>
            <a:ext cx="10820013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Helvetica Neue"/>
              <a:buNone/>
              <a:defRPr sz="3600" b="1"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51"/>
          <p:cNvSpPr txBox="1">
            <a:spLocks noGrp="1"/>
          </p:cNvSpPr>
          <p:nvPr>
            <p:ph type="body" idx="1"/>
          </p:nvPr>
        </p:nvSpPr>
        <p:spPr>
          <a:xfrm>
            <a:off x="656022" y="1690688"/>
            <a:ext cx="10820015" cy="428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4" name="Google Shape;104;p51"/>
          <p:cNvSpPr txBox="1">
            <a:spLocks noGrp="1"/>
          </p:cNvSpPr>
          <p:nvPr>
            <p:ph type="body" idx="2"/>
          </p:nvPr>
        </p:nvSpPr>
        <p:spPr>
          <a:xfrm>
            <a:off x="656021" y="2333625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Blue">
  <p:cSld name="Image &amp; Text - Blue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52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Helvetica Neue"/>
              <a:buNone/>
              <a:defRPr sz="3200" b="1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07" name="Google Shape;107;p52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08" name="Google Shape;108;p52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3"/>
          </a:solidFill>
          <a:ln w="1270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" name="Google Shape;109;p52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10" name="Google Shape;110;p52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Purple">
  <p:cSld name="Image &amp; Text - Purple"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53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Helvetica Neue"/>
              <a:buNone/>
              <a:defRPr sz="3200" b="1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13" name="Google Shape;113;p53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14" name="Google Shape;114;p53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1"/>
          </a:solidFill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" name="Google Shape;115;p53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16" name="Google Shape;116;p53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Teal">
  <p:cSld name="Image &amp; Text - Teal"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54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200"/>
              <a:buFont typeface="Helvetica Neue"/>
              <a:buNone/>
              <a:defRPr sz="3200" b="1">
                <a:solidFill>
                  <a:schemeClr val="accent5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19" name="Google Shape;119;p54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20" name="Google Shape;120;p54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6"/>
          </a:solidFill>
          <a:ln w="1270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" name="Google Shape;121;p54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22" name="Google Shape;122;p54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Green">
  <p:cSld name="Image &amp; Text - Green"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5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Font typeface="Helvetica Neue"/>
              <a:buNone/>
              <a:defRPr sz="3200" b="1"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25" name="Google Shape;125;p55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26" name="Google Shape;126;p55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4"/>
          </a:solidFill>
          <a:ln w="12700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" name="Google Shape;127;p55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28" name="Google Shape;128;p55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Green">
  <p:cSld name="Title &amp; Text - Green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7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Helvetica Neue"/>
              <a:buNone/>
              <a:defRPr sz="3600" b="1"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9" name="Google Shape;19;p37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0" name="Google Shape;20;p37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4"/>
          </a:solidFill>
          <a:ln w="12700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" name="Google Shape;21;p37"/>
          <p:cNvSpPr txBox="1">
            <a:spLocks noGrp="1"/>
          </p:cNvSpPr>
          <p:nvPr>
            <p:ph type="body" idx="1"/>
          </p:nvPr>
        </p:nvSpPr>
        <p:spPr>
          <a:xfrm>
            <a:off x="656022" y="1971675"/>
            <a:ext cx="10820015" cy="428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2" name="Google Shape;22;p37"/>
          <p:cNvSpPr txBox="1">
            <a:spLocks noGrp="1"/>
          </p:cNvSpPr>
          <p:nvPr>
            <p:ph type="body" idx="2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Blue">
  <p:cSld name="Title &amp; Two Column - Blue"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56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rgbClr val="016794"/>
          </a:solidFill>
          <a:ln w="12700" cap="flat" cmpd="sng">
            <a:solidFill>
              <a:srgbClr val="01476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31" name="Google Shape;131;p56"/>
          <p:cNvGrpSpPr/>
          <p:nvPr/>
        </p:nvGrpSpPr>
        <p:grpSpPr>
          <a:xfrm>
            <a:off x="-208788" y="0"/>
            <a:ext cx="12609574" cy="2174492"/>
            <a:chOff x="-1" y="5043119"/>
            <a:chExt cx="12192000" cy="1814883"/>
          </a:xfrm>
        </p:grpSpPr>
        <p:pic>
          <p:nvPicPr>
            <p:cNvPr id="132" name="Google Shape;132;p56"/>
            <p:cNvPicPr preferRelativeResize="0"/>
            <p:nvPr/>
          </p:nvPicPr>
          <p:blipFill rotWithShape="1">
            <a:blip r:embed="rId2">
              <a:alphaModFix amt="20000"/>
            </a:blip>
            <a:srcRect l="50000" t="7392" r="19089" b="9029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3" name="Google Shape;133;p56"/>
            <p:cNvPicPr preferRelativeResize="0"/>
            <p:nvPr/>
          </p:nvPicPr>
          <p:blipFill rotWithShape="1">
            <a:blip r:embed="rId2">
              <a:alphaModFix amt="20000"/>
            </a:blip>
            <a:srcRect l="54597" t="31445" r="16825" b="9028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34" name="Google Shape;134;p56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35" name="Google Shape;135;p56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6" name="Google Shape;136;p56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7" name="Google Shape;137;p56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8" name="Google Shape;138;p56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9" name="Google Shape;139;p56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0" name="Google Shape;140;p56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1" name="Google Shape;141;p56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Purple">
  <p:cSld name="Title &amp; Two Column - Purple"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57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44" name="Google Shape;144;p57"/>
          <p:cNvGrpSpPr/>
          <p:nvPr/>
        </p:nvGrpSpPr>
        <p:grpSpPr>
          <a:xfrm>
            <a:off x="-208788" y="0"/>
            <a:ext cx="12609574" cy="2174492"/>
            <a:chOff x="-1" y="5043119"/>
            <a:chExt cx="12192000" cy="1814883"/>
          </a:xfrm>
        </p:grpSpPr>
        <p:pic>
          <p:nvPicPr>
            <p:cNvPr id="145" name="Google Shape;145;p57"/>
            <p:cNvPicPr preferRelativeResize="0"/>
            <p:nvPr/>
          </p:nvPicPr>
          <p:blipFill rotWithShape="1">
            <a:blip r:embed="rId2">
              <a:alphaModFix amt="20000"/>
            </a:blip>
            <a:srcRect l="50000" t="7392" r="19089" b="9029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6" name="Google Shape;146;p57"/>
            <p:cNvPicPr preferRelativeResize="0"/>
            <p:nvPr/>
          </p:nvPicPr>
          <p:blipFill rotWithShape="1">
            <a:blip r:embed="rId2">
              <a:alphaModFix amt="20000"/>
            </a:blip>
            <a:srcRect l="54597" t="31445" r="16825" b="9028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47" name="Google Shape;147;p57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48" name="Google Shape;148;p57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9" name="Google Shape;149;p57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0" name="Google Shape;150;p57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1" name="Google Shape;151;p57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2" name="Google Shape;152;p57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3" name="Google Shape;153;p57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4" name="Google Shape;154;p57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Teal">
  <p:cSld name="Title &amp; Two Column - Teal"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58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57" name="Google Shape;157;p58"/>
          <p:cNvGrpSpPr/>
          <p:nvPr/>
        </p:nvGrpSpPr>
        <p:grpSpPr>
          <a:xfrm>
            <a:off x="-208788" y="0"/>
            <a:ext cx="12609574" cy="2174492"/>
            <a:chOff x="-1" y="5043119"/>
            <a:chExt cx="12192000" cy="1814883"/>
          </a:xfrm>
        </p:grpSpPr>
        <p:pic>
          <p:nvPicPr>
            <p:cNvPr id="158" name="Google Shape;158;p58"/>
            <p:cNvPicPr preferRelativeResize="0"/>
            <p:nvPr/>
          </p:nvPicPr>
          <p:blipFill rotWithShape="1">
            <a:blip r:embed="rId2">
              <a:alphaModFix amt="20000"/>
            </a:blip>
            <a:srcRect l="50000" t="7392" r="19089" b="9029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9" name="Google Shape;159;p58"/>
            <p:cNvPicPr preferRelativeResize="0"/>
            <p:nvPr/>
          </p:nvPicPr>
          <p:blipFill rotWithShape="1">
            <a:blip r:embed="rId2">
              <a:alphaModFix amt="20000"/>
            </a:blip>
            <a:srcRect l="54597" t="31445" r="16825" b="9028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60" name="Google Shape;160;p58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61" name="Google Shape;161;p58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2" name="Google Shape;162;p58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3" name="Google Shape;163;p58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4" name="Google Shape;164;p58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5" name="Google Shape;165;p58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6" name="Google Shape;166;p58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7" name="Google Shape;167;p58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Green">
  <p:cSld name="Title &amp; Two Column - Green"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59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70" name="Google Shape;170;p59"/>
          <p:cNvGrpSpPr/>
          <p:nvPr/>
        </p:nvGrpSpPr>
        <p:grpSpPr>
          <a:xfrm>
            <a:off x="-208788" y="0"/>
            <a:ext cx="12609574" cy="2174492"/>
            <a:chOff x="-1" y="5043119"/>
            <a:chExt cx="12192000" cy="1814883"/>
          </a:xfrm>
        </p:grpSpPr>
        <p:pic>
          <p:nvPicPr>
            <p:cNvPr id="171" name="Google Shape;171;p59"/>
            <p:cNvPicPr preferRelativeResize="0"/>
            <p:nvPr/>
          </p:nvPicPr>
          <p:blipFill rotWithShape="1">
            <a:blip r:embed="rId2">
              <a:alphaModFix amt="20000"/>
            </a:blip>
            <a:srcRect l="50000" t="7392" r="19089" b="9029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2" name="Google Shape;172;p59"/>
            <p:cNvPicPr preferRelativeResize="0"/>
            <p:nvPr/>
          </p:nvPicPr>
          <p:blipFill rotWithShape="1">
            <a:blip r:embed="rId2">
              <a:alphaModFix amt="20000"/>
            </a:blip>
            <a:srcRect l="54597" t="31445" r="16825" b="9028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73" name="Google Shape;173;p59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74" name="Google Shape;174;p59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5" name="Google Shape;175;p59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6" name="Google Shape;176;p59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7" name="Google Shape;177;p59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8" name="Google Shape;178;p59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9" name="Google Shape;179;p59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0" name="Google Shape;180;p59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Blue">
  <p:cSld name="Title on Colored Background - Blue"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60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3" name="Google Shape;183;p60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4" name="Google Shape;184;p60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5" name="Google Shape;185;p60"/>
          <p:cNvPicPr preferRelativeResize="0"/>
          <p:nvPr/>
        </p:nvPicPr>
        <p:blipFill rotWithShape="1">
          <a:blip r:embed="rId2">
            <a:alphaModFix amt="20000"/>
          </a:blip>
          <a:srcRect l="60398" t="16294" r="3320" b="6458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186" name="Google Shape;186;p60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7" name="Google Shape;187;p60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Purple">
  <p:cSld name="Title on Colored Background - Purple"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61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0" name="Google Shape;190;p61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1" name="Google Shape;191;p61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2" name="Google Shape;192;p61"/>
          <p:cNvPicPr preferRelativeResize="0"/>
          <p:nvPr/>
        </p:nvPicPr>
        <p:blipFill rotWithShape="1">
          <a:blip r:embed="rId2">
            <a:alphaModFix amt="20000"/>
          </a:blip>
          <a:srcRect l="60398" t="16294" r="3320" b="6458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193" name="Google Shape;193;p61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4" name="Google Shape;194;p61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Teal">
  <p:cSld name="Title on Colored Background - Teal"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62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7" name="Google Shape;197;p62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8" name="Google Shape;198;p62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9" name="Google Shape;199;p62"/>
          <p:cNvPicPr preferRelativeResize="0"/>
          <p:nvPr/>
        </p:nvPicPr>
        <p:blipFill rotWithShape="1">
          <a:blip r:embed="rId2">
            <a:alphaModFix amt="20000"/>
          </a:blip>
          <a:srcRect l="60398" t="16294" r="3320" b="6458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00" name="Google Shape;200;p62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1" name="Google Shape;201;p62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Green">
  <p:cSld name="Title on Colored Background - Green"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63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4" name="Google Shape;204;p63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5" name="Google Shape;205;p63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6" name="Google Shape;206;p63"/>
          <p:cNvPicPr preferRelativeResize="0"/>
          <p:nvPr/>
        </p:nvPicPr>
        <p:blipFill rotWithShape="1">
          <a:blip r:embed="rId2">
            <a:alphaModFix amt="20000"/>
          </a:blip>
          <a:srcRect l="60398" t="16294" r="3320" b="6458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07" name="Google Shape;207;p63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8" name="Google Shape;208;p63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Blue Background">
  <p:cSld name="Cover - Blue Background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3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26794">
              <a:alpha val="74509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" name="Google Shape;25;p39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6" name="Google Shape;26;p39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7" name="Google Shape;27;p39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Purple Background">
  <p:cSld name="Cover - Purple Background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4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7467D">
              <a:alpha val="77254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" name="Google Shape;30;p40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1" name="Google Shape;31;p40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40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Teal Background">
  <p:cSld name="Cover - Teal Background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4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5B2B4">
              <a:alpha val="77254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" name="Google Shape;35;p41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41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41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Blue">
  <p:cSld name="Split - Blue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4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Google Shape;40;p42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1" name="Google Shape;41;p42"/>
          <p:cNvPicPr preferRelativeResize="0"/>
          <p:nvPr/>
        </p:nvPicPr>
        <p:blipFill rotWithShape="1">
          <a:blip r:embed="rId2">
            <a:alphaModFix amt="20000"/>
          </a:blip>
          <a:srcRect l="4826" t="9031" r="39371" b="9029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42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6794"/>
              </a:buClr>
              <a:buSzPts val="3200"/>
              <a:buNone/>
              <a:defRPr sz="3200" b="1">
                <a:solidFill>
                  <a:srgbClr val="026794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3" name="Google Shape;43;p42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42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Purple">
  <p:cSld name="Split - Purple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4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7" name="Google Shape;47;p43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8" name="Google Shape;48;p43"/>
          <p:cNvPicPr preferRelativeResize="0"/>
          <p:nvPr/>
        </p:nvPicPr>
        <p:blipFill rotWithShape="1">
          <a:blip r:embed="rId2">
            <a:alphaModFix amt="20000"/>
          </a:blip>
          <a:srcRect l="4826" t="9031" r="39371" b="9029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9" name="Google Shape;49;p43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6794"/>
              </a:buClr>
              <a:buSzPts val="3200"/>
              <a:buNone/>
              <a:defRPr sz="3200" b="1">
                <a:solidFill>
                  <a:srgbClr val="026794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43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1" name="Google Shape;51;p43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Teal">
  <p:cSld name="Split - Teal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4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4" name="Google Shape;54;p44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5" name="Google Shape;55;p44"/>
          <p:cNvPicPr preferRelativeResize="0"/>
          <p:nvPr/>
        </p:nvPicPr>
        <p:blipFill rotWithShape="1">
          <a:blip r:embed="rId2">
            <a:alphaModFix amt="20000"/>
          </a:blip>
          <a:srcRect l="4826" t="9031" r="39371" b="9029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Google Shape;56;p44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3200"/>
              <a:buNone/>
              <a:defRPr sz="3200" b="1">
                <a:solidFill>
                  <a:schemeClr val="accent6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7" name="Google Shape;57;p44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8" name="Google Shape;58;p44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Blue">
  <p:cSld name="Title &amp; Text - Blue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45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Helvetica Neue"/>
              <a:buNone/>
              <a:defRPr sz="3600" b="1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61" name="Google Shape;61;p45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rgbClr val="03679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62" name="Google Shape;62;p45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rgbClr val="03679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" name="Google Shape;63;p45"/>
          <p:cNvSpPr txBox="1">
            <a:spLocks noGrp="1"/>
          </p:cNvSpPr>
          <p:nvPr>
            <p:ph type="body" idx="1"/>
          </p:nvPr>
        </p:nvSpPr>
        <p:spPr>
          <a:xfrm>
            <a:off x="656022" y="1971675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4" name="Google Shape;64;p45"/>
          <p:cNvSpPr txBox="1">
            <a:spLocks noGrp="1"/>
          </p:cNvSpPr>
          <p:nvPr>
            <p:ph type="body" idx="2"/>
          </p:nvPr>
        </p:nvSpPr>
        <p:spPr>
          <a:xfrm>
            <a:off x="656021" y="2614613"/>
            <a:ext cx="10820015" cy="37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Helvetica Neue"/>
              <a:buNone/>
              <a:defRPr sz="44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3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resourcecentre.savethechildren.net/document/field-handbook-unaccompanied-and-separated-children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2"/>
          <p:cNvSpPr txBox="1">
            <a:spLocks noGrp="1"/>
          </p:cNvSpPr>
          <p:nvPr>
            <p:ph type="body" idx="1"/>
          </p:nvPr>
        </p:nvSpPr>
        <p:spPr>
          <a:xfrm>
            <a:off x="1754189" y="1641513"/>
            <a:ext cx="8609806" cy="10631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8108"/>
              <a:buNone/>
            </a:pPr>
            <a:r>
              <a:rPr lang="es-ES_tradnl" dirty="0"/>
              <a:t>Módulo 3.4 – Localización Familiar</a:t>
            </a:r>
          </a:p>
        </p:txBody>
      </p:sp>
      <p:sp>
        <p:nvSpPr>
          <p:cNvPr id="214" name="Google Shape;214;p2"/>
          <p:cNvSpPr txBox="1">
            <a:spLocks noGrp="1"/>
          </p:cNvSpPr>
          <p:nvPr>
            <p:ph type="body" idx="2"/>
          </p:nvPr>
        </p:nvSpPr>
        <p:spPr>
          <a:xfrm>
            <a:off x="2294015" y="2982056"/>
            <a:ext cx="8683625" cy="18582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s-ES_tradnl" sz="1800" b="0" i="1" u="none" strike="noStrike" dirty="0">
                <a:solidFill>
                  <a:schemeClr val="lt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Calibri"/>
              </a:rPr>
              <a:t>Al final de la sesión, los participantes serán capaces de:</a:t>
            </a:r>
            <a:br>
              <a:rPr lang="es-ES_tradnl" sz="1800" b="0" i="1" u="none" strike="noStrike" dirty="0">
                <a:solidFill>
                  <a:schemeClr val="lt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Calibri"/>
              </a:rPr>
            </a:br>
            <a:endParaRPr lang="es-ES_tradnl" b="0" i="1" dirty="0">
              <a:solidFill>
                <a:schemeClr val="lt1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514350" lvl="0" indent="-2857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Font typeface="Noto Sans Symbols"/>
              <a:buChar char="✔"/>
            </a:pPr>
            <a:r>
              <a:rPr lang="es-ES_tradnl" sz="1800" i="1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Calibri"/>
              </a:rPr>
              <a:t>Describir los métodos de localización familiar espontánea, informal y formal.</a:t>
            </a:r>
            <a:br>
              <a:rPr lang="es-ES_tradnl" sz="1800" b="0" i="0" u="none" strike="noStrike" dirty="0">
                <a:solidFill>
                  <a:schemeClr val="lt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Calibri"/>
              </a:rPr>
            </a:br>
            <a:endParaRPr lang="es-ES_tradnl" sz="1800" b="0" i="0" u="none" strike="noStrike" dirty="0">
              <a:solidFill>
                <a:schemeClr val="lt1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Calibri"/>
            </a:endParaRPr>
          </a:p>
          <a:p>
            <a:pPr marL="514350" lvl="0" indent="-2857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Font typeface="Noto Sans Symbols"/>
              <a:buChar char="✔"/>
            </a:pPr>
            <a:r>
              <a:rPr lang="es-ES_tradnl" sz="1800" b="0" i="1" u="none" strike="noStrike" dirty="0">
                <a:solidFill>
                  <a:schemeClr val="lt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Calibri"/>
              </a:rPr>
              <a:t>Explicar las buenas prácticas en los procesos de localización familiar y localización transfronteriza.</a:t>
            </a:r>
            <a:endParaRPr lang="es-ES_tradnl" i="1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3028757-9070-6C46-4F2A-66ED67EE13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11385" y="5106105"/>
            <a:ext cx="4480615" cy="170188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4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s-ES_tradnl" dirty="0"/>
              <a:t>Definición de Localización Familiar?</a:t>
            </a:r>
            <a:br>
              <a:rPr lang="es-ES_tradnl" dirty="0"/>
            </a:br>
            <a:endParaRPr lang="es-ES_tradnl" dirty="0"/>
          </a:p>
        </p:txBody>
      </p:sp>
      <p:sp>
        <p:nvSpPr>
          <p:cNvPr id="221" name="Google Shape;221;p4"/>
          <p:cNvSpPr txBox="1">
            <a:spLocks noGrp="1"/>
          </p:cNvSpPr>
          <p:nvPr>
            <p:ph type="body" idx="2"/>
          </p:nvPr>
        </p:nvSpPr>
        <p:spPr>
          <a:xfrm>
            <a:off x="656021" y="2028825"/>
            <a:ext cx="10819699" cy="4464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20000"/>
          </a:bodyPr>
          <a:lstStyle/>
          <a:p>
            <a:pPr marL="342900" lvl="0" indent="-342900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00899"/>
              <a:buFont typeface="Arial" panose="020B0604020202020204" pitchFamily="34" charset="0"/>
              <a:buChar char="•"/>
            </a:pPr>
            <a:r>
              <a:rPr lang="es-ES_tradnl" sz="2400" dirty="0">
                <a:latin typeface="Calibri"/>
                <a:ea typeface="Calibri"/>
                <a:cs typeface="Calibri"/>
                <a:sym typeface="Calibri"/>
              </a:rPr>
              <a:t>La </a:t>
            </a:r>
            <a:r>
              <a:rPr lang="es-ES_tradnl" sz="2400" b="1" dirty="0">
                <a:latin typeface="Calibri"/>
                <a:ea typeface="Calibri"/>
                <a:cs typeface="Calibri"/>
                <a:sym typeface="Calibri"/>
              </a:rPr>
              <a:t>localización</a:t>
            </a:r>
            <a:r>
              <a:rPr lang="es-ES_tradnl" sz="2400" dirty="0">
                <a:latin typeface="Calibri"/>
                <a:ea typeface="Calibri"/>
                <a:cs typeface="Calibri"/>
                <a:sym typeface="Calibri"/>
              </a:rPr>
              <a:t>, en el caso de los niños, niñas y adolescentes, es el proceso de búsqueda de los miembros de la familia o de los cuidadores principales, sean estos legales o consuetudinarios.</a:t>
            </a:r>
            <a:br>
              <a:rPr lang="es-ES_tradnl" sz="2400" dirty="0">
                <a:latin typeface="Calibri"/>
                <a:ea typeface="Calibri"/>
                <a:cs typeface="Calibri"/>
                <a:sym typeface="Calibri"/>
              </a:rPr>
            </a:br>
            <a:endParaRPr lang="es-ES_tradnl" sz="2400" dirty="0">
              <a:latin typeface="Calibri"/>
              <a:ea typeface="Calibri"/>
              <a:cs typeface="Calibri"/>
              <a:sym typeface="Calibri"/>
            </a:endParaRPr>
          </a:p>
          <a:p>
            <a:pPr marL="342900" lvl="0" indent="-342900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00899"/>
              <a:buFont typeface="Arial" panose="020B0604020202020204" pitchFamily="34" charset="0"/>
              <a:buChar char="•"/>
            </a:pPr>
            <a:r>
              <a:rPr lang="es-ES_tradnl" sz="2400" dirty="0">
                <a:latin typeface="Calibri"/>
                <a:ea typeface="Calibri"/>
                <a:cs typeface="Calibri"/>
                <a:sym typeface="Calibri"/>
              </a:rPr>
              <a:t>El objetivo de la localización es encontrar una solución de cuidado familiar a largo plazo, que responda al interés superior del niño.</a:t>
            </a:r>
            <a:br>
              <a:rPr lang="es-ES_tradnl" sz="2400" dirty="0">
                <a:latin typeface="Calibri"/>
                <a:ea typeface="Calibri"/>
                <a:cs typeface="Calibri"/>
                <a:sym typeface="Calibri"/>
              </a:rPr>
            </a:br>
            <a:endParaRPr lang="es-ES_tradnl" sz="2400" dirty="0">
              <a:latin typeface="Calibri"/>
              <a:ea typeface="Calibri"/>
              <a:cs typeface="Calibri"/>
              <a:sym typeface="Calibri"/>
            </a:endParaRPr>
          </a:p>
          <a:p>
            <a:pPr marL="228600" lvl="0" indent="-228600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00899"/>
              <a:buChar char="•"/>
            </a:pPr>
            <a:r>
              <a:rPr lang="es-ES_tradnl" sz="2400" dirty="0">
                <a:latin typeface="Calibri"/>
                <a:ea typeface="Calibri"/>
                <a:cs typeface="Calibri"/>
                <a:sym typeface="Calibri"/>
              </a:rPr>
              <a:t>La reunificación con los padres u otros familiares cercanos constituye la opción prioritaria, aunque pueden identificarse otras soluciones duraderas según los deseos del niño y lo que mejor responda a su interés superior.</a:t>
            </a:r>
            <a:br>
              <a:rPr lang="es-ES_tradnl" sz="2400" dirty="0">
                <a:latin typeface="Calibri"/>
                <a:ea typeface="Calibri"/>
                <a:cs typeface="Calibri"/>
                <a:sym typeface="Calibri"/>
              </a:rPr>
            </a:br>
            <a:endParaRPr lang="es-ES_tradnl" sz="2400" dirty="0">
              <a:latin typeface="Calibri"/>
              <a:ea typeface="Calibri"/>
              <a:cs typeface="Calibri"/>
              <a:sym typeface="Calibri"/>
            </a:endParaRPr>
          </a:p>
          <a:p>
            <a:pPr marL="228600" lvl="0" indent="-228600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8288"/>
              <a:buChar char="•"/>
            </a:pPr>
            <a:r>
              <a:rPr lang="es-ES_tradnl" sz="2400" dirty="0">
                <a:latin typeface="Calibri"/>
                <a:ea typeface="Calibri"/>
                <a:cs typeface="Calibri"/>
                <a:sym typeface="Calibri"/>
              </a:rPr>
              <a:t>El término también se refiere al proceso de búsqueda de niños y niñas cuyos padres o familiares están intentando localizarlos.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7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Helvetica Neue"/>
              <a:buNone/>
            </a:pPr>
            <a:r>
              <a:rPr lang="es-ES_tradnl" dirty="0"/>
              <a:t>Localización Espontánea </a:t>
            </a:r>
          </a:p>
        </p:txBody>
      </p:sp>
      <p:sp>
        <p:nvSpPr>
          <p:cNvPr id="227" name="Google Shape;227;p7"/>
          <p:cNvSpPr txBox="1">
            <a:spLocks noGrp="1"/>
          </p:cNvSpPr>
          <p:nvPr>
            <p:ph type="body" idx="2"/>
          </p:nvPr>
        </p:nvSpPr>
        <p:spPr>
          <a:xfrm>
            <a:off x="656023" y="1773716"/>
            <a:ext cx="11165076" cy="45139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just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73374"/>
              <a:buNone/>
            </a:pPr>
            <a:r>
              <a:rPr lang="es-ES_tradnl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12"/>
                  </a:ext>
                </a:extLst>
              </a:rPr>
              <a:t>Para apoyar las prácticas de localización existentes:</a:t>
            </a:r>
            <a:endParaRPr lang="es-ES_tradnl" sz="1800" b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  <a:extLst>
                <a:ext uri="http://customooxmlschemas.google.com/">
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13"/>
                </a:ext>
              </a:extLst>
            </a:endParaRPr>
          </a:p>
          <a:p>
            <a:pPr marL="50800" lvl="0" indent="0" algn="just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45000"/>
              <a:buNone/>
            </a:pPr>
            <a:endParaRPr lang="es-ES_tradnl"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  <a:extLst>
                <a:ext uri="http://customooxmlschemas.google.com/">
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14"/>
                </a:ext>
              </a:extLst>
            </a:endParaRPr>
          </a:p>
          <a:p>
            <a:pPr marL="457200" lvl="0" indent="-430688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Arial"/>
              <a:buChar char="•"/>
            </a:pPr>
            <a:r>
              <a:rPr lang="es-ES_tradnl" sz="1800" b="0" i="0" u="none" strike="noStrik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15"/>
                  </a:ext>
                </a:extLst>
              </a:rPr>
              <a:t>Garantizar una comunicación regular (y derivaciones, cuando sea necesario) con los líderes comunitarios que realizan actividades de localización espontánea.</a:t>
            </a:r>
            <a:br>
              <a:rPr lang="es-ES_tradnl" sz="1800" b="0" i="0" u="none" strike="noStrik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15"/>
                  </a:ext>
                </a:extLst>
              </a:rPr>
            </a:br>
            <a:endParaRPr lang="es-ES_tradnl"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  <a:extLst>
                <a:ext uri="http://customooxmlschemas.google.com/">
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16"/>
                </a:ext>
              </a:extLst>
            </a:endParaRPr>
          </a:p>
          <a:p>
            <a:pPr marL="457200" lvl="0" indent="-430688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Arial"/>
              <a:buChar char="•"/>
            </a:pPr>
            <a:r>
              <a:rPr lang="es-ES_tradnl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17"/>
                  </a:ext>
                </a:extLst>
              </a:rPr>
              <a:t>Solicitar a los líderes comunitarios y a los jefes de clan que actúen como puntos focales para la localización familiar basada en la comunidad.</a:t>
            </a:r>
            <a:endParaRPr lang="es-ES_tradnl"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  <a:extLst>
                <a:ext uri="http://customooxmlschemas.google.com/">
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18"/>
                </a:ext>
              </a:extLst>
            </a:endParaRPr>
          </a:p>
          <a:p>
            <a:pPr marL="457200" lvl="0" indent="-329754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Arial"/>
              <a:buNone/>
            </a:pPr>
            <a:endParaRPr lang="es-ES_tradnl" sz="1800" b="0" i="0" u="none" strike="noStrik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  <a:extLst>
                <a:ext uri="http://customooxmlschemas.google.com/">
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19"/>
                </a:ext>
              </a:extLst>
            </a:endParaRPr>
          </a:p>
          <a:p>
            <a:pPr marL="457200" lvl="0" indent="-430688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Arial"/>
              <a:buChar char="•"/>
            </a:pPr>
            <a:r>
              <a:rPr lang="es-ES_tradnl" sz="1800" b="0" i="0" u="none" strike="noStrik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20"/>
                  </a:ext>
                </a:extLst>
              </a:rPr>
              <a:t>Conectar a las comunidades o a los niños y niñas con los recursos disponibles que faciliten el proceso de localización.</a:t>
            </a:r>
            <a:endParaRPr lang="es-ES_tradnl"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  <a:extLst>
                <a:ext uri="http://customooxmlschemas.google.com/">
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21"/>
                </a:ext>
              </a:extLst>
            </a:endParaRPr>
          </a:p>
          <a:p>
            <a:pPr marL="50800" lvl="0" indent="0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5000"/>
              <a:buNone/>
            </a:pPr>
            <a:endParaRPr lang="es-ES_tradnl" sz="1800" b="0" i="0" u="none" strike="noStrik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  <a:extLst>
                <a:ext uri="http://customooxmlschemas.google.com/">
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22"/>
                </a:ext>
              </a:extLst>
            </a:endParaRPr>
          </a:p>
          <a:p>
            <a:pPr marL="457200" lvl="0" indent="-434473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5000"/>
              <a:buChar char="•"/>
            </a:pPr>
            <a:r>
              <a:rPr lang="es-ES_tradnl" sz="1800" dirty="0">
                <a:latin typeface="Calibri"/>
                <a:ea typeface="Calibri"/>
                <a:cs typeface="Calibri"/>
                <a:sym typeface="Calibri"/>
              </a:rPr>
              <a:t>Trabajar estrechamente con las comunidades, cuando sea posible, para asegurar la complementariedad de los métodos, evitar procesos paralelos de localización familiar y establecer vínculos entre los mecanismos formales e informales.</a:t>
            </a:r>
            <a:endParaRPr lang="es-ES_tradnl" sz="1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25"/>
          <p:cNvSpPr txBox="1"/>
          <p:nvPr/>
        </p:nvSpPr>
        <p:spPr>
          <a:xfrm>
            <a:off x="656023" y="1841242"/>
            <a:ext cx="10911600" cy="452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ES_tradnl" sz="18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Reflexionen </a:t>
            </a:r>
            <a:r>
              <a:rPr lang="es-ES_tradnl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sobre el método formal de localización que ha sido asignado a su grupo.</a:t>
            </a: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br>
              <a:rPr lang="es-ES_tradnl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s-ES_tradnl" sz="18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Consulten </a:t>
            </a:r>
            <a:r>
              <a:rPr lang="es-ES_tradnl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 página 230 del </a:t>
            </a:r>
            <a:r>
              <a:rPr lang="es-ES_tradnl" sz="1800" b="0" i="0" u="sng" strike="noStrike" cap="none" dirty="0">
                <a:solidFill>
                  <a:srgbClr val="1155CC"/>
                </a:solidFill>
                <a:latin typeface="Calibri"/>
                <a:ea typeface="Calibri"/>
                <a:cs typeface="Calibri"/>
                <a:sym typeface="Calibri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Handbook Ch 11.2</a:t>
            </a:r>
            <a:r>
              <a:rPr lang="es-ES_tradnl" sz="18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r>
              <a:rPr lang="es-ES_tradnl" sz="1800" b="1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lang="es-ES_tradnl" sz="18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br>
              <a:rPr lang="es-ES_tradnl" sz="18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s-ES_tradnl" sz="18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Resume el método y analiza</a:t>
            </a:r>
            <a:r>
              <a:rPr lang="es-ES_tradnl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</a:t>
            </a:r>
            <a:br>
              <a:rPr lang="es-ES_tradnl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lang="es-ES_tradnl"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2" indent="-2857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Char char="•"/>
            </a:pPr>
            <a:r>
              <a:rPr lang="es-ES_tradnl" sz="1800" b="0" i="1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¿A quién incluye y a quién excluye el método de trazabilidad?</a:t>
            </a:r>
            <a:endParaRPr lang="es-ES_tradnl" dirty="0"/>
          </a:p>
          <a:p>
            <a:pPr marL="285750" marR="0" lvl="2" indent="-171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</a:pPr>
            <a:endParaRPr lang="es-ES_tradnl" sz="1800" b="0" i="1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2" indent="-2857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Char char="•"/>
            </a:pPr>
            <a:r>
              <a:rPr lang="es-ES_tradnl" sz="1800" b="0" i="1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¿Qué tan intensivo en recursos es el método?</a:t>
            </a:r>
            <a:endParaRPr lang="es-ES_tradnl" dirty="0"/>
          </a:p>
          <a:p>
            <a:pPr marL="285750" marR="0" lvl="2" indent="-171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</a:pPr>
            <a:endParaRPr lang="es-ES_tradnl" sz="1800" b="0" i="1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2" indent="-2857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Char char="•"/>
            </a:pPr>
            <a:r>
              <a:rPr lang="es-ES_tradnl" sz="1800" b="0" i="1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¿Cuáles son los riesgos en materia de salvaguarda?</a:t>
            </a:r>
            <a:endParaRPr lang="es-ES_tradnl" dirty="0"/>
          </a:p>
          <a:p>
            <a:pPr marL="285750" marR="0" lvl="2" indent="-171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</a:pPr>
            <a:endParaRPr lang="es-ES_tradnl" sz="1800" b="0" i="1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2" indent="-2857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Char char="•"/>
            </a:pPr>
            <a:r>
              <a:rPr lang="es-ES_tradnl" sz="1800" b="0" i="1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¿Hay ventajas y desventajas?</a:t>
            </a:r>
            <a:br>
              <a:rPr lang="es-ES_tradnl" sz="1800" b="0" i="1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es-ES_tradnl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s-ES_tradnl" sz="18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Escriban sus respuestas en hojas de rotafolio y expónganlas </a:t>
            </a:r>
            <a:r>
              <a:rPr lang="es-ES_tradnl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al final de la sesión para una galería de observación durante el descanso.</a:t>
            </a:r>
          </a:p>
        </p:txBody>
      </p:sp>
      <p:sp>
        <p:nvSpPr>
          <p:cNvPr id="233" name="Google Shape;233;p25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s-ES_tradnl" dirty="0"/>
              <a:t>Métodos Formales de Localización  </a:t>
            </a:r>
            <a:br>
              <a:rPr lang="es-ES_tradnl" dirty="0"/>
            </a:br>
            <a:endParaRPr lang="es-ES_tradnl" dirty="0"/>
          </a:p>
        </p:txBody>
      </p:sp>
      <p:pic>
        <p:nvPicPr>
          <p:cNvPr id="234" name="Google Shape;234;p25" descr="map to locate separated children - Google Search - Mozilla Firefox"/>
          <p:cNvPicPr preferRelativeResize="0"/>
          <p:nvPr/>
        </p:nvPicPr>
        <p:blipFill rotWithShape="1">
          <a:blip r:embed="rId4">
            <a:alphaModFix/>
          </a:blip>
          <a:srcRect l="19167" t="50000" r="52916" b="17233"/>
          <a:stretch/>
        </p:blipFill>
        <p:spPr>
          <a:xfrm>
            <a:off x="7564382" y="2857563"/>
            <a:ext cx="4105616" cy="249256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9"/>
          <p:cNvSpPr txBox="1">
            <a:spLocks noGrp="1"/>
          </p:cNvSpPr>
          <p:nvPr>
            <p:ph type="body" idx="2"/>
          </p:nvPr>
        </p:nvSpPr>
        <p:spPr>
          <a:xfrm>
            <a:off x="656023" y="1690689"/>
            <a:ext cx="10820013" cy="48021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0800" lvl="0" indent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s-ES_tradnl" sz="1800" b="1" i="0" u="none" strike="noStrik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 grupo tiene asignado </a:t>
            </a:r>
            <a:r>
              <a:rPr lang="es-ES_tradnl" sz="1800" i="1" u="none" strike="noStrik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Actividad 1 - Estudio de caso 1 </a:t>
            </a:r>
            <a:r>
              <a:rPr lang="es-ES_tradnl" sz="1800" u="none" strike="noStrik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</a:t>
            </a:r>
            <a:r>
              <a:rPr lang="es-ES_tradnl" sz="1800" i="1" u="none" strike="noStrik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Actividad 1 - Estudio de caso 2.</a:t>
            </a:r>
          </a:p>
          <a:p>
            <a:pPr marL="50800" lvl="0" indent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br>
              <a:rPr lang="es-ES_tradnl" sz="1800" b="1" i="0" u="none" strike="noStrik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s-ES_tradnl" sz="1800" b="1" i="0" u="none" strike="noStrik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Utilizando su estudio de caso</a:t>
            </a:r>
            <a:r>
              <a:rPr lang="es-ES_tradnl" sz="1800" i="0" u="none" strike="noStrik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deberán responder las preguntas 1 y 2 o las preguntas 3 y 4.</a:t>
            </a:r>
          </a:p>
          <a:p>
            <a:pPr marL="50800" lvl="0" indent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endParaRPr lang="es-ES_tradnl" sz="1800" i="1" u="none" strike="noStrik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850900" lvl="1" indent="-3429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AutoNum type="arabicPeriod"/>
            </a:pPr>
            <a:r>
              <a:rPr lang="es-ES_tradnl" sz="1800" b="0" i="1" u="none" strike="noStrik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¿Qué pasos tomaría antes de comenzar el proceso de búsqueda para garantizar una buena práctica, maximizar la probabilidad de un resultado positivo y minimizar cualquier riesgo adicional para el niño o la niña?</a:t>
            </a:r>
            <a:endParaRPr lang="es-ES_tradnl" dirty="0"/>
          </a:p>
          <a:p>
            <a:pPr marL="850900" lvl="1" indent="-3429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AutoNum type="arabicPeriod"/>
            </a:pPr>
            <a:r>
              <a:rPr lang="es-ES_tradnl" sz="1800" b="0" i="1" u="none" strike="noStrik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¿Qué métodos de búsqueda considera adecuados y por qué? ¿Cómo minimizaría el riesgo de causar más daño durante el proceso?</a:t>
            </a:r>
            <a:endParaRPr lang="es-ES_tradnl" dirty="0"/>
          </a:p>
          <a:p>
            <a:pPr marL="850900" lvl="1" indent="-3429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AutoNum type="arabicPeriod"/>
            </a:pPr>
            <a:r>
              <a:rPr lang="es-ES_tradnl" sz="1800" b="0" i="1" u="none" strike="noStrik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¿Qué información adicional sería útil y cómo podría obtenerla? ¿Existen factores limitantes? Si es así, ¿qué podría hacer al respecto?</a:t>
            </a:r>
            <a:endParaRPr lang="es-ES_tradnl" dirty="0"/>
          </a:p>
          <a:p>
            <a:pPr marL="850900" lvl="1" indent="-3429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AutoNum type="arabicPeriod"/>
            </a:pPr>
            <a:r>
              <a:rPr lang="es-ES_tradnl" sz="1800" b="0" i="1" u="none" strike="noStrik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¿Cuándo debería suspenderse el proceso de búsqueda y cómo debería tomarse esa decisión?</a:t>
            </a:r>
            <a:endParaRPr lang="es-ES_tradnl" sz="1800" i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850900" lvl="1" indent="-1905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endParaRPr lang="es-ES_tradnl" sz="1800" i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508000" lvl="1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s-ES_tradnl" sz="1800" dirty="0">
                <a:latin typeface="Calibri"/>
                <a:ea typeface="Calibri"/>
                <a:cs typeface="Calibri"/>
                <a:sym typeface="Calibri"/>
              </a:rPr>
              <a:t>Tomen </a:t>
            </a:r>
            <a:r>
              <a:rPr lang="es-ES_tradnl" sz="1800" b="1" dirty="0">
                <a:latin typeface="Calibri"/>
                <a:ea typeface="Calibri"/>
                <a:cs typeface="Calibri"/>
                <a:sym typeface="Calibri"/>
              </a:rPr>
              <a:t>10 minutos</a:t>
            </a:r>
            <a:r>
              <a:rPr lang="es-ES_tradnl" sz="1800" dirty="0">
                <a:latin typeface="Calibri"/>
                <a:ea typeface="Calibri"/>
                <a:cs typeface="Calibri"/>
                <a:sym typeface="Calibri"/>
              </a:rPr>
              <a:t> y luego reúnanse nuevamente en plenaria para presentar sus respuestas.</a:t>
            </a:r>
            <a:endParaRPr lang="es-ES_tradnl" sz="1800" i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0" name="Google Shape;240;p9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Helvetica Neue"/>
              <a:buNone/>
            </a:pPr>
            <a:r>
              <a:rPr lang="es-ES_tradnl" dirty="0"/>
              <a:t>Actividad 1 – Buena práctica utilizando un estudio de caso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26"/>
          <p:cNvSpPr txBox="1">
            <a:spLocks noGrp="1"/>
          </p:cNvSpPr>
          <p:nvPr>
            <p:ph type="body" idx="2"/>
          </p:nvPr>
        </p:nvSpPr>
        <p:spPr>
          <a:xfrm>
            <a:off x="656023" y="1690688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380"/>
              <a:buChar char="•"/>
            </a:pPr>
            <a:r>
              <a:rPr lang="es-ES_tradnl" sz="2300" dirty="0">
                <a:latin typeface="Calibri"/>
                <a:ea typeface="Calibri"/>
                <a:cs typeface="Calibri"/>
                <a:sym typeface="Calibri"/>
              </a:rPr>
              <a:t>El Comité Internacional de la Cruz Roja (CICR) y las Sociedades Nacionales de la Cruz Roja y de la Media Luna Roja tienen el mandato de realizar búsquedas a través de las fronteras internacionales. Por lo tanto, las organizaciones no gubernamentales y demás socios implementadores deben coordinar toda actividad de búsqueda transfronteriza con dichas organizaciones, y canalizar las acciones a través del ACNUR en el caso de personas refugiadas.  </a:t>
            </a:r>
            <a:endParaRPr lang="es-ES_tradnl" dirty="0"/>
          </a:p>
          <a:p>
            <a:pPr marL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380"/>
              <a:buNone/>
            </a:pPr>
            <a:r>
              <a:rPr lang="es-ES_tradnl" sz="2300" i="1" dirty="0">
                <a:latin typeface="Calibri"/>
                <a:ea typeface="Calibri"/>
                <a:cs typeface="Calibri"/>
                <a:sym typeface="Calibri"/>
              </a:rPr>
              <a:t>                                                                                                                (IAGP UASC, 2004)</a:t>
            </a:r>
            <a:endParaRPr lang="es-ES_tradnl" sz="2300" dirty="0">
              <a:latin typeface="Calibri"/>
              <a:ea typeface="Calibri"/>
              <a:cs typeface="Calibri"/>
              <a:sym typeface="Calibri"/>
            </a:endParaRPr>
          </a:p>
          <a:p>
            <a:pPr marL="228600" lvl="0" indent="-7747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380"/>
              <a:buNone/>
            </a:pPr>
            <a:endParaRPr lang="es-ES_tradnl" sz="2380" dirty="0"/>
          </a:p>
        </p:txBody>
      </p:sp>
      <p:sp>
        <p:nvSpPr>
          <p:cNvPr id="246" name="Google Shape;246;p26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s-ES_tradnl" dirty="0"/>
              <a:t>Búsqueda transfronteriza</a:t>
            </a:r>
          </a:p>
        </p:txBody>
      </p:sp>
      <p:pic>
        <p:nvPicPr>
          <p:cNvPr id="247" name="Google Shape;247;p26" descr="C:\Documents and Settings\Owner\Local Settings\Temporary Internet Files\Content.IE5\C18BKNUB\MC900195478[1].wm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56023" y="5141671"/>
            <a:ext cx="2421331" cy="1716329"/>
          </a:xfrm>
          <a:prstGeom prst="rect">
            <a:avLst/>
          </a:prstGeom>
          <a:noFill/>
          <a:ln>
            <a:noFill/>
          </a:ln>
        </p:spPr>
      </p:pic>
      <p:pic>
        <p:nvPicPr>
          <p:cNvPr id="248" name="Google Shape;248;p26" descr="C:\Documents and Settings\Owner\Local Settings\Temporary Internet Files\Content.IE5\2LKD85Y5\MC900195438[1].wmf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042515" y="5141671"/>
            <a:ext cx="2433523" cy="163220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49" name="Google Shape;249;p26"/>
          <p:cNvCxnSpPr/>
          <p:nvPr/>
        </p:nvCxnSpPr>
        <p:spPr>
          <a:xfrm rot="10800000" flipH="1">
            <a:off x="3199993" y="5419675"/>
            <a:ext cx="4931700" cy="1354200"/>
          </a:xfrm>
          <a:prstGeom prst="curvedConnector3">
            <a:avLst>
              <a:gd name="adj1" fmla="val 49999"/>
            </a:avLst>
          </a:prstGeom>
          <a:noFill/>
          <a:ln w="28575" cap="flat" cmpd="sng">
            <a:solidFill>
              <a:srgbClr val="71345C"/>
            </a:solidFill>
            <a:prstDash val="solid"/>
            <a:miter lim="800000"/>
            <a:headEnd type="none" w="sm" len="sm"/>
            <a:tailEnd type="stealth" w="med" len="med"/>
          </a:ln>
        </p:spPr>
      </p:cxnSp>
      <p:cxnSp>
        <p:nvCxnSpPr>
          <p:cNvPr id="250" name="Google Shape;250;p26"/>
          <p:cNvCxnSpPr/>
          <p:nvPr/>
        </p:nvCxnSpPr>
        <p:spPr>
          <a:xfrm rot="10800000">
            <a:off x="3283748" y="5842683"/>
            <a:ext cx="5661948" cy="844556"/>
          </a:xfrm>
          <a:prstGeom prst="straightConnector1">
            <a:avLst/>
          </a:prstGeom>
          <a:noFill/>
          <a:ln w="28575" cap="flat" cmpd="sng">
            <a:solidFill>
              <a:srgbClr val="44752D"/>
            </a:solidFill>
            <a:prstDash val="solid"/>
            <a:miter lim="800000"/>
            <a:headEnd type="none" w="sm" len="sm"/>
            <a:tailEnd type="stealth" w="med" len="med"/>
          </a:ln>
        </p:spPr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10"/>
          <p:cNvSpPr txBox="1">
            <a:spLocks noGrp="1"/>
          </p:cNvSpPr>
          <p:nvPr>
            <p:ph type="title"/>
          </p:nvPr>
        </p:nvSpPr>
        <p:spPr>
          <a:xfrm>
            <a:off x="595945" y="365125"/>
            <a:ext cx="10775016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s-ES_tradnl" dirty="0"/>
              <a:t>Actividad 2 – Componentes de la búsqueda transfronteriza</a:t>
            </a:r>
          </a:p>
        </p:txBody>
      </p:sp>
      <p:sp>
        <p:nvSpPr>
          <p:cNvPr id="256" name="Google Shape;256;p10"/>
          <p:cNvSpPr txBox="1"/>
          <p:nvPr/>
        </p:nvSpPr>
        <p:spPr>
          <a:xfrm>
            <a:off x="595945" y="1875235"/>
            <a:ext cx="11000109" cy="46176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_tradnl" sz="3300" b="1" i="0" u="none" strike="noStrike" cap="none" dirty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Utilicen las </a:t>
            </a:r>
            <a:r>
              <a:rPr lang="es-ES_tradnl" sz="3300" b="0" i="1" u="none" strike="noStrike" cap="none" dirty="0">
                <a:solidFill>
                  <a:schemeClr val="accent3"/>
                </a:solidFill>
                <a:latin typeface="Calibri"/>
                <a:ea typeface="Calibri"/>
                <a:cs typeface="Calibri"/>
                <a:sym typeface="Calibri"/>
              </a:rPr>
              <a:t>tarjetas entregadas para relacionar los componentes del programa de búsqueda transfronteriza con los indicadores o actividades correspondientes.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Arial"/>
              <a:buNone/>
            </a:pPr>
            <a:endParaRPr lang="es-ES_tradnl" sz="3300" b="1" i="0" u="none" strike="noStrike" cap="none" dirty="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_tradnl" sz="33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Tiempo: 10 minutos</a:t>
            </a:r>
            <a:br>
              <a:rPr lang="es-ES_tradnl" sz="2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endParaRPr lang="es-ES_tradnl" sz="2100" b="0" i="0" u="none" strike="noStrike" cap="none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Custom 3">
      <a:dk1>
        <a:srgbClr val="545554"/>
      </a:dk1>
      <a:lt1>
        <a:srgbClr val="FFFFFF"/>
      </a:lt1>
      <a:dk2>
        <a:srgbClr val="212E3B"/>
      </a:dk2>
      <a:lt2>
        <a:srgbClr val="E7E6E6"/>
      </a:lt2>
      <a:accent1>
        <a:srgbClr val="02628C"/>
      </a:accent1>
      <a:accent2>
        <a:srgbClr val="0388C5"/>
      </a:accent2>
      <a:accent3>
        <a:srgbClr val="97467C"/>
      </a:accent3>
      <a:accent4>
        <a:srgbClr val="94CC7A"/>
      </a:accent4>
      <a:accent5>
        <a:srgbClr val="029FA0"/>
      </a:accent5>
      <a:accent6>
        <a:srgbClr val="405D78"/>
      </a:accent6>
      <a:hlink>
        <a:srgbClr val="67B7DB"/>
      </a:hlink>
      <a:folHlink>
        <a:srgbClr val="36A1D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822</Words>
  <Application>Microsoft Macintosh PowerPoint</Application>
  <PresentationFormat>Widescreen</PresentationFormat>
  <Paragraphs>54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Helvetica Neue</vt:lpstr>
      <vt:lpstr>Noto Sans Symbols</vt:lpstr>
      <vt:lpstr>Calibri</vt:lpstr>
      <vt:lpstr>Arial</vt:lpstr>
      <vt:lpstr>Office Theme</vt:lpstr>
      <vt:lpstr>PowerPoint Presentation</vt:lpstr>
      <vt:lpstr>Definición de Localización Familiar? </vt:lpstr>
      <vt:lpstr>Localización Espontánea </vt:lpstr>
      <vt:lpstr>Métodos Formales de Localización   </vt:lpstr>
      <vt:lpstr>Actividad 1 – Buena práctica utilizando un estudio de caso</vt:lpstr>
      <vt:lpstr>Búsqueda transfronteriza</vt:lpstr>
      <vt:lpstr>Actividad 2 – Componentes de la búsqueda transfronteriza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Colleen Fitzgerald</dc:creator>
  <cp:lastModifiedBy>Kyra Loat</cp:lastModifiedBy>
  <cp:revision>3</cp:revision>
  <dcterms:created xsi:type="dcterms:W3CDTF">2017-12-20T18:51:03Z</dcterms:created>
  <dcterms:modified xsi:type="dcterms:W3CDTF">2026-05-20T19:51:16Z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0x010100BFE899AF83B04C42AD08B91EA0A3BDD1</vt:lpwstr>
  </property>
  <property fmtid="{D5CDD505-2E9C-101B-9397-08002B2CF9AE}" pid="3" name="Order">
    <vt:r8>145700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